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8"/>
  </p:notesMasterIdLst>
  <p:sldIdLst>
    <p:sldId id="274" r:id="rId2"/>
    <p:sldId id="275" r:id="rId3"/>
    <p:sldId id="276" r:id="rId4"/>
    <p:sldId id="277" r:id="rId5"/>
    <p:sldId id="278" r:id="rId6"/>
    <p:sldId id="284" r:id="rId7"/>
    <p:sldId id="279" r:id="rId8"/>
    <p:sldId id="281" r:id="rId9"/>
    <p:sldId id="299" r:id="rId10"/>
    <p:sldId id="282" r:id="rId11"/>
    <p:sldId id="283" r:id="rId12"/>
    <p:sldId id="285" r:id="rId13"/>
    <p:sldId id="286" r:id="rId14"/>
    <p:sldId id="287" r:id="rId15"/>
    <p:sldId id="295" r:id="rId16"/>
    <p:sldId id="288" r:id="rId17"/>
    <p:sldId id="289" r:id="rId18"/>
    <p:sldId id="296" r:id="rId19"/>
    <p:sldId id="297" r:id="rId20"/>
    <p:sldId id="261" r:id="rId21"/>
    <p:sldId id="298" r:id="rId22"/>
    <p:sldId id="292" r:id="rId23"/>
    <p:sldId id="280" r:id="rId24"/>
    <p:sldId id="290" r:id="rId25"/>
    <p:sldId id="291" r:id="rId26"/>
    <p:sldId id="264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0000"/>
    <a:srgbClr val="540000"/>
    <a:srgbClr val="0AD80F"/>
    <a:srgbClr val="CC66FF"/>
    <a:srgbClr val="008000"/>
    <a:srgbClr val="663300"/>
    <a:srgbClr val="5C0000"/>
    <a:srgbClr val="800000"/>
    <a:srgbClr val="66CCF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9003" autoAdjust="0"/>
  </p:normalViewPr>
  <p:slideViewPr>
    <p:cSldViewPr>
      <p:cViewPr>
        <p:scale>
          <a:sx n="50" d="100"/>
          <a:sy n="50" d="100"/>
        </p:scale>
        <p:origin x="-528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205C2D-3378-4ACE-AA74-F1566F7125A1}" type="datetimeFigureOut">
              <a:rPr lang="en-US" smtClean="0"/>
              <a:pPr/>
              <a:t>8/14/2012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142CA-70CD-4AC1-BEFB-9DE9DC327AB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1FF7D-A161-4F68-AA99-5110E94BC249}" type="datetime1">
              <a:rPr lang="en-US" smtClean="0"/>
              <a:pPr/>
              <a:t>8/14/2012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7A88-1447-4525-9328-3CE91C5B8A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FA38D-5574-40A5-8298-58FD29669151}" type="datetime1">
              <a:rPr lang="en-US" smtClean="0"/>
              <a:pPr/>
              <a:t>8/14/2012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7A88-1447-4525-9328-3CE91C5B8A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0B0F8-7DD0-45A5-A4A6-D71F69C1E657}" type="datetime1">
              <a:rPr lang="en-US" smtClean="0"/>
              <a:pPr/>
              <a:t>8/14/2012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7A88-1447-4525-9328-3CE91C5B8A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F8491-D100-426F-A6CF-FC6D2F5F1EC7}" type="datetime1">
              <a:rPr lang="en-US" smtClean="0"/>
              <a:pPr/>
              <a:t>8/14/2012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7A88-1447-4525-9328-3CE91C5B8A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309DF-C52E-4660-B25B-1DBFDD8FB20F}" type="datetime1">
              <a:rPr lang="en-US" smtClean="0"/>
              <a:pPr/>
              <a:t>8/14/2012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7A88-1447-4525-9328-3CE91C5B8A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988EE-98CA-4EEC-B790-A4F978A08DC3}" type="datetime1">
              <a:rPr lang="en-US" smtClean="0"/>
              <a:pPr/>
              <a:t>8/14/2012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7A88-1447-4525-9328-3CE91C5B8A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F2DD-1C40-4717-B8F3-13E9BB084A0A}" type="datetime1">
              <a:rPr lang="en-US" smtClean="0"/>
              <a:pPr/>
              <a:t>8/14/2012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7A88-1447-4525-9328-3CE91C5B8A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9A898-213E-4578-8AC7-F2BBF559FA96}" type="datetime1">
              <a:rPr lang="en-US" smtClean="0"/>
              <a:pPr/>
              <a:t>8/14/2012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7A88-1447-4525-9328-3CE91C5B8A8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E2529-45E8-48A1-9010-33174B74498F}" type="datetime1">
              <a:rPr lang="en-US" smtClean="0"/>
              <a:pPr/>
              <a:t>8/14/2012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7A88-1447-4525-9328-3CE91C5B8A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C0926-1821-4C2B-83CE-934E1B77453C}" type="datetime1">
              <a:rPr lang="en-US" smtClean="0"/>
              <a:pPr/>
              <a:t>8/14/2012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058D7A88-1447-4525-9328-3CE91C5B8A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57DB52EE-1ED6-4D73-AC89-E363094D56E4}" type="datetime1">
              <a:rPr lang="en-US" smtClean="0"/>
              <a:pPr/>
              <a:t>8/14/2012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7A88-1447-4525-9328-3CE91C5B8A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9A16F361-0093-42E8-8C67-D1333E0B280F}" type="datetime1">
              <a:rPr lang="en-US" smtClean="0"/>
              <a:pPr/>
              <a:t>8/14/2012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058D7A88-1447-4525-9328-3CE91C5B8A8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roelectro.com/tutorials/ps2_keyboard_interface/theory_ps2.html" TargetMode="External"/><Relationship Id="rId2" Type="http://schemas.openxmlformats.org/officeDocument/2006/relationships/hyperlink" Target="http://www.digilentinc.com/showcase/contests/designcontest.cfm?contestid=8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1752600"/>
            <a:ext cx="7086600" cy="1752600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>
                <a:solidFill>
                  <a:srgbClr val="00B050"/>
                </a:solidFill>
              </a:rPr>
              <a:t>FROGGER!</a:t>
            </a:r>
            <a:br>
              <a:rPr lang="en-US" sz="5400" dirty="0" smtClean="0">
                <a:solidFill>
                  <a:srgbClr val="00B050"/>
                </a:solidFill>
              </a:rPr>
            </a:br>
            <a:r>
              <a:rPr lang="en-US" sz="1400" dirty="0" smtClean="0">
                <a:solidFill>
                  <a:srgbClr val="00B050"/>
                </a:solidFill>
              </a:rPr>
              <a:t>(on Spartan 3-E Dev. Board)</a:t>
            </a:r>
            <a:endParaRPr lang="en-US" sz="5400" dirty="0">
              <a:solidFill>
                <a:srgbClr val="00B05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3962400"/>
            <a:ext cx="6480048" cy="10668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ECE 525.442 VHDL Microprocessor Design</a:t>
            </a:r>
          </a:p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Student Project</a:t>
            </a:r>
          </a:p>
          <a:p>
            <a:endParaRPr lang="en-US" sz="24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447800" y="5257800"/>
            <a:ext cx="6480048" cy="1066800"/>
          </a:xfrm>
          <a:prstGeom prst="rect">
            <a:avLst/>
          </a:prstGeom>
        </p:spPr>
        <p:txBody>
          <a:bodyPr vert="horz" tIns="0" rIns="45720" bIns="0" anchor="b">
            <a:normAutofit fontScale="700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August 14</a:t>
            </a:r>
            <a:r>
              <a:rPr kumimoji="0" lang="en-US" sz="29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th</a:t>
            </a:r>
            <a:r>
              <a:rPr kumimoji="0" lang="en-US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, 2012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Emily Kan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Erik Lee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Edward Jones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066800"/>
            <a:ext cx="2229658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9400" y="1219200"/>
            <a:ext cx="22098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7A88-1447-4525-9328-3CE91C5B8A8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cont’d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randomGenerator</a:t>
            </a:r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.vhd</a:t>
            </a:r>
            <a:endParaRPr lang="en-US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dirty="0" smtClean="0"/>
              <a:t>Implements </a:t>
            </a:r>
            <a:r>
              <a:rPr lang="en-US" dirty="0" smtClean="0"/>
              <a:t>a random stream of bits</a:t>
            </a:r>
            <a:endParaRPr lang="en-US" dirty="0" smtClean="0"/>
          </a:p>
          <a:p>
            <a:pPr lvl="2"/>
            <a:r>
              <a:rPr lang="en-US" dirty="0" smtClean="0"/>
              <a:t>Implements a 12 bit Linear Feedback Shift Register ( Taps: 12, 6, 4, 1 )</a:t>
            </a:r>
            <a:endParaRPr lang="en-US" dirty="0" smtClean="0"/>
          </a:p>
          <a:p>
            <a:pPr lvl="2"/>
            <a:r>
              <a:rPr lang="en-US" dirty="0" smtClean="0"/>
              <a:t>Independent reset</a:t>
            </a:r>
          </a:p>
          <a:p>
            <a:pPr lvl="2"/>
            <a:r>
              <a:rPr lang="en-US" dirty="0" smtClean="0"/>
              <a:t>Also includes an input from the user to make </a:t>
            </a:r>
            <a:r>
              <a:rPr lang="en-US" dirty="0" smtClean="0"/>
              <a:t>numbers </a:t>
            </a:r>
            <a:r>
              <a:rPr lang="en-US" dirty="0" smtClean="0"/>
              <a:t>more random</a:t>
            </a:r>
          </a:p>
          <a:p>
            <a:pPr lvl="2"/>
            <a:r>
              <a:rPr lang="en-US" dirty="0" smtClean="0"/>
              <a:t>Length, color, and jump are influenced by the random generator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7A88-1447-4525-9328-3CE91C5B8A8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477000" y="5943600"/>
            <a:ext cx="1828800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32A21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559 -0.05324 C -0.06771 -0.06528 -0.08507 -0.07199 -0.1033 -0.07199 C -0.12413 -0.07199 -0.1408 -0.06528 -0.1526 -0.05324 L -0.20833 0 " pathEditMode="relative" rAng="0" ptsTypes="FffFF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cont’d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Four files for Game Sequence</a:t>
            </a:r>
          </a:p>
          <a:p>
            <a:pPr lvl="1"/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(1) frogGenerator.vhd</a:t>
            </a:r>
          </a:p>
          <a:p>
            <a:pPr lvl="1"/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(2) frogLocation.vhd</a:t>
            </a:r>
          </a:p>
          <a:p>
            <a:pPr lvl="1"/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(3) collisionDetection.vhd</a:t>
            </a:r>
          </a:p>
          <a:p>
            <a:pPr lvl="1"/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(4) score.vhd</a:t>
            </a:r>
            <a:endPara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4190999"/>
            <a:ext cx="2590800" cy="187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4038600"/>
            <a:ext cx="23876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2514600"/>
            <a:ext cx="2590800" cy="2287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43600" y="4953000"/>
            <a:ext cx="2871787" cy="111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743200" y="61722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Entity definitions for VHDL files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7A88-1447-4525-9328-3CE91C5B8A89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cont’d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frogGenerator.vhd</a:t>
            </a:r>
          </a:p>
          <a:p>
            <a:pPr lvl="1"/>
            <a:r>
              <a:rPr lang="en-US" dirty="0" smtClean="0"/>
              <a:t>Generates a square block dubbed as the “frog” to traverse through generated course</a:t>
            </a:r>
          </a:p>
          <a:p>
            <a:pPr lvl="1"/>
            <a:r>
              <a:rPr lang="en-US" dirty="0" smtClean="0"/>
              <a:t>Implements “dead frog” flashing code if frog moves into hazardous play field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4343400"/>
            <a:ext cx="3568388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4343400"/>
            <a:ext cx="3612443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038600" y="5715000"/>
            <a:ext cx="1143000" cy="923330"/>
          </a:xfrm>
          <a:prstGeom prst="rect">
            <a:avLst/>
          </a:prstGeom>
          <a:solidFill>
            <a:srgbClr val="008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Normal Frog Color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38600" y="4572000"/>
            <a:ext cx="1143000" cy="92333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Dead Frog Flashing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814829">
            <a:off x="5046842" y="5175182"/>
            <a:ext cx="1937799" cy="3810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467134">
            <a:off x="2376532" y="6160157"/>
            <a:ext cx="1744096" cy="381000"/>
          </a:xfrm>
          <a:prstGeom prst="rightArrow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7A88-1447-4525-9328-3CE91C5B8A89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cont’d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frogLocation.vhd</a:t>
            </a:r>
          </a:p>
          <a:p>
            <a:pPr lvl="1"/>
            <a:r>
              <a:rPr lang="en-US" dirty="0" smtClean="0"/>
              <a:t>As the frog moves up the screen, row position &amp; column position vs. objects is being tracked for collision detection</a:t>
            </a: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4419600"/>
            <a:ext cx="3612443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743200" y="3505200"/>
            <a:ext cx="3657600" cy="36933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Column Position (640 Pixels)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9600" y="5181600"/>
            <a:ext cx="1371600" cy="92333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Row position</a:t>
            </a:r>
          </a:p>
          <a:p>
            <a:pPr algn="ctr"/>
            <a:r>
              <a:rPr lang="en-US" dirty="0" smtClean="0"/>
              <a:t>(</a:t>
            </a:r>
            <a:r>
              <a:rPr lang="en-US" dirty="0" smtClean="0"/>
              <a:t>15 </a:t>
            </a:r>
            <a:r>
              <a:rPr lang="en-US" dirty="0" smtClean="0"/>
              <a:t>blocks) </a:t>
            </a:r>
            <a:endParaRPr lang="en-US" dirty="0"/>
          </a:p>
        </p:txBody>
      </p:sp>
      <p:sp>
        <p:nvSpPr>
          <p:cNvPr id="27" name="Left Brace 26"/>
          <p:cNvSpPr/>
          <p:nvPr/>
        </p:nvSpPr>
        <p:spPr>
          <a:xfrm>
            <a:off x="2138934" y="4428744"/>
            <a:ext cx="375666" cy="2209800"/>
          </a:xfrm>
          <a:prstGeom prst="lef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Brace 28"/>
          <p:cNvSpPr/>
          <p:nvPr/>
        </p:nvSpPr>
        <p:spPr>
          <a:xfrm rot="16200000">
            <a:off x="4326636" y="2378964"/>
            <a:ext cx="414528" cy="3429000"/>
          </a:xfrm>
          <a:prstGeom prst="rightBrace">
            <a:avLst>
              <a:gd name="adj1" fmla="val 0"/>
              <a:gd name="adj2" fmla="val 505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7A88-1447-4525-9328-3CE91C5B8A89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cont’d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collisionDetection.vhd</a:t>
            </a:r>
          </a:p>
          <a:p>
            <a:pPr lvl="1"/>
            <a:r>
              <a:rPr lang="en-US" dirty="0" smtClean="0"/>
              <a:t>Mealy State machine</a:t>
            </a:r>
          </a:p>
          <a:p>
            <a:pPr lvl="2"/>
            <a:r>
              <a:rPr lang="en-US" dirty="0" smtClean="0"/>
              <a:t>Places frog “block” in action state</a:t>
            </a:r>
          </a:p>
          <a:p>
            <a:pPr lvl="3"/>
            <a:r>
              <a:rPr lang="en-US" dirty="0" smtClean="0"/>
              <a:t>Five states as frog travels through game map</a:t>
            </a:r>
          </a:p>
          <a:p>
            <a:pPr lvl="4"/>
            <a:r>
              <a:rPr lang="en-US" dirty="0" smtClean="0"/>
              <a:t>On Road </a:t>
            </a:r>
          </a:p>
          <a:p>
            <a:pPr lvl="4"/>
            <a:r>
              <a:rPr lang="en-US" dirty="0" smtClean="0">
                <a:solidFill>
                  <a:srgbClr val="00B050"/>
                </a:solidFill>
              </a:rPr>
              <a:t>On Grass</a:t>
            </a:r>
          </a:p>
          <a:p>
            <a:pPr lvl="4"/>
            <a:r>
              <a:rPr lang="en-US" dirty="0" smtClean="0">
                <a:solidFill>
                  <a:srgbClr val="00B0F0"/>
                </a:solidFill>
              </a:rPr>
              <a:t>On River</a:t>
            </a:r>
          </a:p>
          <a:p>
            <a:pPr lvl="4"/>
            <a:r>
              <a:rPr lang="en-US" dirty="0" smtClean="0">
                <a:solidFill>
                  <a:srgbClr val="FF0000"/>
                </a:solidFill>
              </a:rPr>
              <a:t>Dead</a:t>
            </a:r>
          </a:p>
          <a:p>
            <a:pPr lvl="4"/>
            <a:r>
              <a:rPr lang="en-US" dirty="0" smtClean="0">
                <a:solidFill>
                  <a:srgbClr val="CC66FF"/>
                </a:solidFill>
              </a:rPr>
              <a:t>Win</a:t>
            </a:r>
          </a:p>
          <a:p>
            <a:pPr lvl="4"/>
            <a:endParaRPr lang="en-US" dirty="0" smtClean="0"/>
          </a:p>
          <a:p>
            <a:pPr lvl="4"/>
            <a:endParaRPr lang="en-US" dirty="0" smtClean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4343400"/>
            <a:ext cx="3612443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676400" y="5410200"/>
            <a:ext cx="1981200" cy="147732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State changes depending on object and background colors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3657600" y="5638800"/>
            <a:ext cx="1066800" cy="2286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7A88-1447-4525-9328-3CE91C5B8A89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228600" y="2743200"/>
            <a:ext cx="1752600" cy="1676400"/>
            <a:chOff x="1295400" y="2286000"/>
            <a:chExt cx="1676400" cy="1600200"/>
          </a:xfrm>
        </p:grpSpPr>
        <p:sp>
          <p:nvSpPr>
            <p:cNvPr id="3" name="Oval 2"/>
            <p:cNvSpPr/>
            <p:nvPr/>
          </p:nvSpPr>
          <p:spPr>
            <a:xfrm>
              <a:off x="1295400" y="2286000"/>
              <a:ext cx="1676400" cy="160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295400" y="2901434"/>
              <a:ext cx="1676400" cy="3525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On Grass</a:t>
              </a:r>
              <a:endParaRPr lang="en-US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733800" y="1600200"/>
            <a:ext cx="1513609" cy="1447800"/>
            <a:chOff x="1295400" y="2286000"/>
            <a:chExt cx="1676400" cy="1600200"/>
          </a:xfrm>
          <a:solidFill>
            <a:schemeClr val="bg1"/>
          </a:solidFill>
        </p:grpSpPr>
        <p:sp>
          <p:nvSpPr>
            <p:cNvPr id="7" name="Oval 6"/>
            <p:cNvSpPr/>
            <p:nvPr/>
          </p:nvSpPr>
          <p:spPr>
            <a:xfrm>
              <a:off x="1295400" y="2286000"/>
              <a:ext cx="1676400" cy="16002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95400" y="2873361"/>
              <a:ext cx="1676400" cy="40820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On Road</a:t>
              </a:r>
              <a:endParaRPr lang="en-US" dirty="0"/>
            </a:p>
          </p:txBody>
        </p:sp>
      </p:grpSp>
      <p:grpSp>
        <p:nvGrpSpPr>
          <p:cNvPr id="6" name="Group 8"/>
          <p:cNvGrpSpPr/>
          <p:nvPr/>
        </p:nvGrpSpPr>
        <p:grpSpPr>
          <a:xfrm>
            <a:off x="7162800" y="2743200"/>
            <a:ext cx="1752600" cy="1676400"/>
            <a:chOff x="1295400" y="2286000"/>
            <a:chExt cx="1676400" cy="1600200"/>
          </a:xfrm>
        </p:grpSpPr>
        <p:sp>
          <p:nvSpPr>
            <p:cNvPr id="10" name="Oval 9"/>
            <p:cNvSpPr/>
            <p:nvPr/>
          </p:nvSpPr>
          <p:spPr>
            <a:xfrm>
              <a:off x="1295400" y="2286000"/>
              <a:ext cx="1676400" cy="160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95400" y="2909828"/>
              <a:ext cx="1676400" cy="3525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Dead</a:t>
              </a:r>
              <a:endParaRPr lang="en-US" dirty="0"/>
            </a:p>
          </p:txBody>
        </p:sp>
      </p:grpSp>
      <p:grpSp>
        <p:nvGrpSpPr>
          <p:cNvPr id="9" name="Group 14"/>
          <p:cNvGrpSpPr/>
          <p:nvPr/>
        </p:nvGrpSpPr>
        <p:grpSpPr>
          <a:xfrm>
            <a:off x="533400" y="4648200"/>
            <a:ext cx="1752600" cy="1676400"/>
            <a:chOff x="1295400" y="2286000"/>
            <a:chExt cx="1676400" cy="1600200"/>
          </a:xfrm>
        </p:grpSpPr>
        <p:sp>
          <p:nvSpPr>
            <p:cNvPr id="16" name="Oval 15"/>
            <p:cNvSpPr/>
            <p:nvPr/>
          </p:nvSpPr>
          <p:spPr>
            <a:xfrm>
              <a:off x="1295400" y="2286000"/>
              <a:ext cx="1676400" cy="16002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295400" y="2901434"/>
              <a:ext cx="1676400" cy="3525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Win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600200" y="17526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All Bgcolor=black</a:t>
            </a:r>
          </a:p>
          <a:p>
            <a:pPr algn="ctr"/>
            <a:r>
              <a:rPr lang="en-US" sz="1200" b="1" dirty="0" smtClean="0"/>
              <a:t>Dead=‘0’</a:t>
            </a:r>
            <a:endParaRPr lang="en-US" sz="1200" b="1" dirty="0"/>
          </a:p>
        </p:txBody>
      </p:sp>
      <p:cxnSp>
        <p:nvCxnSpPr>
          <p:cNvPr id="22" name="Shape 21"/>
          <p:cNvCxnSpPr>
            <a:stCxn id="3" idx="0"/>
            <a:endCxn id="8" idx="1"/>
          </p:cNvCxnSpPr>
          <p:nvPr/>
        </p:nvCxnSpPr>
        <p:spPr>
          <a:xfrm rot="5400000" flipH="1" flipV="1">
            <a:off x="2205894" y="1215294"/>
            <a:ext cx="426912" cy="2628900"/>
          </a:xfrm>
          <a:prstGeom prst="bentConnector2">
            <a:avLst/>
          </a:prstGeom>
          <a:ln w="38100">
            <a:solidFill>
              <a:srgbClr val="FFFF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hape 24"/>
          <p:cNvCxnSpPr/>
          <p:nvPr/>
        </p:nvCxnSpPr>
        <p:spPr>
          <a:xfrm rot="10800000" flipV="1">
            <a:off x="1658374" y="2667000"/>
            <a:ext cx="2151626" cy="262406"/>
          </a:xfrm>
          <a:prstGeom prst="bentConnector3">
            <a:avLst>
              <a:gd name="adj1" fmla="val 99581"/>
            </a:avLst>
          </a:prstGeom>
          <a:ln w="38100">
            <a:solidFill>
              <a:srgbClr val="FFFF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828800" y="2691825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All Bgcolor=green/</a:t>
            </a:r>
          </a:p>
          <a:p>
            <a:pPr algn="ctr"/>
            <a:r>
              <a:rPr lang="en-US" sz="1200" b="1" dirty="0" smtClean="0"/>
              <a:t>Dead=‘0’</a:t>
            </a:r>
            <a:endParaRPr lang="en-US" sz="1200" b="1" dirty="0"/>
          </a:p>
        </p:txBody>
      </p:sp>
      <p:cxnSp>
        <p:nvCxnSpPr>
          <p:cNvPr id="31" name="Shape 30"/>
          <p:cNvCxnSpPr>
            <a:stCxn id="8" idx="3"/>
            <a:endCxn id="10" idx="0"/>
          </p:cNvCxnSpPr>
          <p:nvPr/>
        </p:nvCxnSpPr>
        <p:spPr>
          <a:xfrm>
            <a:off x="5247409" y="2316288"/>
            <a:ext cx="2791691" cy="426912"/>
          </a:xfrm>
          <a:prstGeom prst="bentConnector2">
            <a:avLst/>
          </a:prstGeom>
          <a:ln w="38100">
            <a:solidFill>
              <a:srgbClr val="FFFF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562600" y="175260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Any Objcolor /= black </a:t>
            </a:r>
          </a:p>
          <a:p>
            <a:pPr algn="ctr"/>
            <a:r>
              <a:rPr lang="en-US" sz="1200" b="1" dirty="0" smtClean="0"/>
              <a:t>Dead =‘0’</a:t>
            </a:r>
            <a:endParaRPr lang="en-US" sz="12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7239000" y="4800600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Counter&lt; 3secs </a:t>
            </a:r>
          </a:p>
          <a:p>
            <a:pPr algn="ctr"/>
            <a:r>
              <a:rPr lang="en-US" sz="1200" b="1" dirty="0" smtClean="0"/>
              <a:t>Dead=‘1’</a:t>
            </a:r>
            <a:endParaRPr lang="en-US" sz="1200" b="1" dirty="0"/>
          </a:p>
        </p:txBody>
      </p:sp>
      <p:sp>
        <p:nvSpPr>
          <p:cNvPr id="39" name="Arc 38"/>
          <p:cNvSpPr/>
          <p:nvPr/>
        </p:nvSpPr>
        <p:spPr>
          <a:xfrm rot="3442384">
            <a:off x="8508824" y="4148860"/>
            <a:ext cx="578234" cy="578234"/>
          </a:xfrm>
          <a:prstGeom prst="arc">
            <a:avLst>
              <a:gd name="adj1" fmla="val 10459545"/>
              <a:gd name="adj2" fmla="val 10300577"/>
            </a:avLst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43" name="Straight Arrow Connector 42"/>
          <p:cNvCxnSpPr>
            <a:stCxn id="11" idx="1"/>
            <a:endCxn id="3" idx="6"/>
          </p:cNvCxnSpPr>
          <p:nvPr/>
        </p:nvCxnSpPr>
        <p:spPr>
          <a:xfrm flipH="1">
            <a:off x="1981200" y="3581400"/>
            <a:ext cx="5181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733800" y="3544669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Counter &gt;=3secs</a:t>
            </a:r>
          </a:p>
          <a:p>
            <a:pPr algn="ctr"/>
            <a:r>
              <a:rPr lang="en-US" sz="1200" b="1" dirty="0" smtClean="0"/>
              <a:t>Dead=‘0’</a:t>
            </a:r>
          </a:p>
          <a:p>
            <a:pPr algn="ctr"/>
            <a:r>
              <a:rPr lang="en-US" sz="1200" b="1" dirty="0" smtClean="0"/>
              <a:t>Reset=‘1’</a:t>
            </a:r>
            <a:endParaRPr lang="en-US" sz="1200" b="1" dirty="0"/>
          </a:p>
        </p:txBody>
      </p:sp>
      <p:cxnSp>
        <p:nvCxnSpPr>
          <p:cNvPr id="46" name="Straight Arrow Connector 45"/>
          <p:cNvCxnSpPr>
            <a:stCxn id="3" idx="5"/>
            <a:endCxn id="13" idx="1"/>
          </p:cNvCxnSpPr>
          <p:nvPr/>
        </p:nvCxnSpPr>
        <p:spPr>
          <a:xfrm>
            <a:off x="1724537" y="4174097"/>
            <a:ext cx="2761226" cy="719606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hape 51"/>
          <p:cNvCxnSpPr>
            <a:stCxn id="13" idx="7"/>
          </p:cNvCxnSpPr>
          <p:nvPr/>
        </p:nvCxnSpPr>
        <p:spPr>
          <a:xfrm rot="5400000" flipH="1" flipV="1">
            <a:off x="6092567" y="3671071"/>
            <a:ext cx="855103" cy="1590163"/>
          </a:xfrm>
          <a:prstGeom prst="bentConnector2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562600" y="4215825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All objcolor = black</a:t>
            </a:r>
          </a:p>
          <a:p>
            <a:pPr algn="ctr"/>
            <a:r>
              <a:rPr lang="en-US" sz="1200" b="1" dirty="0" smtClean="0"/>
              <a:t>Dead = ‘0’</a:t>
            </a:r>
            <a:endParaRPr lang="en-US" sz="1200" b="1" dirty="0"/>
          </a:p>
        </p:txBody>
      </p:sp>
      <p:sp>
        <p:nvSpPr>
          <p:cNvPr id="55" name="Arc 54"/>
          <p:cNvSpPr/>
          <p:nvPr/>
        </p:nvSpPr>
        <p:spPr>
          <a:xfrm rot="2281767">
            <a:off x="5146260" y="2479260"/>
            <a:ext cx="579845" cy="579845"/>
          </a:xfrm>
          <a:prstGeom prst="arc">
            <a:avLst>
              <a:gd name="adj1" fmla="val 10459545"/>
              <a:gd name="adj2" fmla="val 10300577"/>
            </a:avLst>
          </a:prstGeom>
          <a:ln w="38100">
            <a:solidFill>
              <a:srgbClr val="FFFF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6" name="Arc 55"/>
          <p:cNvSpPr/>
          <p:nvPr/>
        </p:nvSpPr>
        <p:spPr>
          <a:xfrm rot="2901148">
            <a:off x="2014681" y="5981350"/>
            <a:ext cx="551090" cy="551090"/>
          </a:xfrm>
          <a:prstGeom prst="arc">
            <a:avLst>
              <a:gd name="adj1" fmla="val 10459545"/>
              <a:gd name="adj2" fmla="val 10300577"/>
            </a:avLst>
          </a:prstGeom>
          <a:ln w="381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c 56"/>
          <p:cNvSpPr/>
          <p:nvPr/>
        </p:nvSpPr>
        <p:spPr>
          <a:xfrm rot="15198072">
            <a:off x="441008" y="2236350"/>
            <a:ext cx="568353" cy="568353"/>
          </a:xfrm>
          <a:prstGeom prst="arc">
            <a:avLst>
              <a:gd name="adj1" fmla="val 10459545"/>
              <a:gd name="adj2" fmla="val 10300577"/>
            </a:avLst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9" name="Rectangle 58"/>
          <p:cNvSpPr/>
          <p:nvPr/>
        </p:nvSpPr>
        <p:spPr>
          <a:xfrm>
            <a:off x="2209800" y="4038600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 smtClean="0"/>
              <a:t>All Bgcolor=blue </a:t>
            </a:r>
          </a:p>
          <a:p>
            <a:pPr algn="ctr"/>
            <a:r>
              <a:rPr lang="en-US" sz="1200" b="1" dirty="0" smtClean="0"/>
              <a:t>Dead=‘0’</a:t>
            </a:r>
            <a:endParaRPr lang="en-US" sz="1200" b="1" dirty="0"/>
          </a:p>
        </p:txBody>
      </p:sp>
      <p:cxnSp>
        <p:nvCxnSpPr>
          <p:cNvPr id="65" name="Straight Arrow Connector 64"/>
          <p:cNvCxnSpPr>
            <a:stCxn id="14" idx="1"/>
            <a:endCxn id="17" idx="3"/>
          </p:cNvCxnSpPr>
          <p:nvPr/>
        </p:nvCxnSpPr>
        <p:spPr>
          <a:xfrm flipH="1" flipV="1">
            <a:off x="2286000" y="5477606"/>
            <a:ext cx="1943100" cy="8794"/>
          </a:xfrm>
          <a:prstGeom prst="straightConnector1">
            <a:avLst/>
          </a:prstGeom>
          <a:ln w="3810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2209800" y="4813300"/>
            <a:ext cx="2057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 smtClean="0"/>
              <a:t>Any objcolor = green  Row = 0 </a:t>
            </a:r>
          </a:p>
          <a:p>
            <a:pPr algn="ctr"/>
            <a:r>
              <a:rPr lang="en-US" sz="1200" b="1" dirty="0" smtClean="0"/>
              <a:t>Dead=‘0’</a:t>
            </a:r>
            <a:endParaRPr lang="en-US" sz="12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2286000" y="6172200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Counter&lt; 3secs </a:t>
            </a:r>
          </a:p>
          <a:p>
            <a:pPr algn="ctr"/>
            <a:r>
              <a:rPr lang="en-US" sz="1200" b="1" dirty="0" smtClean="0"/>
              <a:t>Dead=‘0’</a:t>
            </a:r>
            <a:endParaRPr lang="en-US" sz="1200" b="1" dirty="0"/>
          </a:p>
        </p:txBody>
      </p:sp>
      <p:grpSp>
        <p:nvGrpSpPr>
          <p:cNvPr id="12" name="Group 77"/>
          <p:cNvGrpSpPr/>
          <p:nvPr/>
        </p:nvGrpSpPr>
        <p:grpSpPr>
          <a:xfrm>
            <a:off x="4229100" y="4648200"/>
            <a:ext cx="4229100" cy="1757065"/>
            <a:chOff x="3695700" y="4648200"/>
            <a:chExt cx="4229100" cy="1757065"/>
          </a:xfrm>
        </p:grpSpPr>
        <p:grpSp>
          <p:nvGrpSpPr>
            <p:cNvPr id="15" name="Group 11"/>
            <p:cNvGrpSpPr/>
            <p:nvPr/>
          </p:nvGrpSpPr>
          <p:grpSpPr>
            <a:xfrm>
              <a:off x="3695700" y="4648200"/>
              <a:ext cx="1752600" cy="1676400"/>
              <a:chOff x="1295400" y="2286000"/>
              <a:chExt cx="1676400" cy="16002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1295400" y="2286000"/>
                <a:ext cx="1676400" cy="160020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295400" y="2909828"/>
                <a:ext cx="1676400" cy="352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On River</a:t>
                </a:r>
                <a:endParaRPr lang="en-US" dirty="0"/>
              </a:p>
            </p:txBody>
          </p:sp>
        </p:grpSp>
        <p:sp>
          <p:nvSpPr>
            <p:cNvPr id="54" name="Arc 53"/>
            <p:cNvSpPr/>
            <p:nvPr/>
          </p:nvSpPr>
          <p:spPr>
            <a:xfrm rot="2023758">
              <a:off x="5243118" y="5826868"/>
              <a:ext cx="578209" cy="578209"/>
            </a:xfrm>
            <a:prstGeom prst="arc">
              <a:avLst>
                <a:gd name="adj1" fmla="val 10459545"/>
                <a:gd name="adj2" fmla="val 10300577"/>
              </a:avLst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638800" y="5943600"/>
              <a:ext cx="228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Any objcolor = brown/</a:t>
              </a:r>
            </a:p>
            <a:p>
              <a:pPr algn="ctr"/>
              <a:r>
                <a:rPr lang="en-US" sz="1200" b="1" dirty="0" smtClean="0"/>
                <a:t>OnLog =‘</a:t>
              </a:r>
              <a:r>
                <a:rPr lang="en-US" sz="1200" b="1" dirty="0"/>
                <a:t>1</a:t>
              </a:r>
              <a:r>
                <a:rPr lang="en-US" sz="1200" b="1" dirty="0" smtClean="0"/>
                <a:t>’</a:t>
              </a:r>
              <a:endParaRPr lang="en-US" sz="1200" b="1" dirty="0"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5486400" y="251460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Any Bgcolor = black </a:t>
            </a:r>
          </a:p>
          <a:p>
            <a:pPr algn="ctr"/>
            <a:r>
              <a:rPr lang="en-US" sz="1200" b="1" dirty="0" smtClean="0"/>
              <a:t>Dead=‘0’</a:t>
            </a:r>
            <a:endParaRPr lang="en-US" sz="1200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-228600" y="16002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All</a:t>
            </a:r>
          </a:p>
          <a:p>
            <a:pPr algn="ctr"/>
            <a:r>
              <a:rPr lang="en-US" sz="1200" b="1" dirty="0" smtClean="0"/>
              <a:t>Bgcolor=green</a:t>
            </a:r>
          </a:p>
          <a:p>
            <a:pPr algn="ctr"/>
            <a:r>
              <a:rPr lang="en-US" sz="1200" b="1" dirty="0" smtClean="0"/>
              <a:t>Dead=‘0’</a:t>
            </a:r>
            <a:endParaRPr lang="en-US" sz="1200" b="1" dirty="0"/>
          </a:p>
        </p:txBody>
      </p:sp>
      <p:cxnSp>
        <p:nvCxnSpPr>
          <p:cNvPr id="74" name="Elbow Connector 73"/>
          <p:cNvCxnSpPr>
            <a:stCxn id="17" idx="1"/>
            <a:endCxn id="3" idx="3"/>
          </p:cNvCxnSpPr>
          <p:nvPr/>
        </p:nvCxnSpPr>
        <p:spPr>
          <a:xfrm rot="10800000">
            <a:off x="485264" y="4174098"/>
            <a:ext cx="48137" cy="1303509"/>
          </a:xfrm>
          <a:prstGeom prst="bentConnector2">
            <a:avLst/>
          </a:prstGeom>
          <a:ln w="381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 rot="16200000">
            <a:off x="-736312" y="4531668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Counter&gt;=3secs/</a:t>
            </a:r>
          </a:p>
          <a:p>
            <a:pPr algn="ctr"/>
            <a:r>
              <a:rPr lang="en-US" sz="1200" b="1" dirty="0" smtClean="0"/>
              <a:t>Reset=‘</a:t>
            </a:r>
            <a:r>
              <a:rPr lang="en-US" sz="1200" b="1" smtClean="0"/>
              <a:t>1’, Win=‘1’</a:t>
            </a:r>
            <a:endParaRPr lang="en-US" sz="1200" b="1" dirty="0"/>
          </a:p>
        </p:txBody>
      </p:sp>
      <p:sp>
        <p:nvSpPr>
          <p:cNvPr id="50" name="Title 4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cont’d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648200" y="77724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collisionDetection.vhd</a:t>
            </a:r>
            <a:r>
              <a:rPr lang="en-US" i="1" dirty="0" smtClean="0"/>
              <a:t> cont’d…</a:t>
            </a:r>
            <a:endParaRPr lang="en-US" i="1" dirty="0"/>
          </a:p>
        </p:txBody>
      </p:sp>
      <p:sp>
        <p:nvSpPr>
          <p:cNvPr id="47" name="Slide Number Placeholder 4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7A88-1447-4525-9328-3CE91C5B8A89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cont’d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Score.vhd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Point value of 10, 20, or 50 points depending on level of difficulty</a:t>
            </a:r>
          </a:p>
          <a:p>
            <a:pPr lvl="2"/>
            <a:r>
              <a:rPr lang="en-US" dirty="0" smtClean="0"/>
              <a:t>Difficulty set by user (3 settings)</a:t>
            </a:r>
          </a:p>
          <a:p>
            <a:pPr lvl="2"/>
            <a:r>
              <a:rPr lang="en-US" dirty="0" smtClean="0"/>
              <a:t>Max of 5000</a:t>
            </a:r>
          </a:p>
          <a:p>
            <a:pPr lvl="2"/>
            <a:r>
              <a:rPr lang="en-US" dirty="0" smtClean="0"/>
              <a:t>Can only set at start position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 of running total is displayed on seven segment display on Spartan 3E dev 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7A88-1447-4525-9328-3CE91C5B8A89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cont’d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6237"/>
            <a:ext cx="7467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Miscellaneous Components</a:t>
            </a:r>
          </a:p>
          <a:p>
            <a:pPr lvl="1"/>
            <a:r>
              <a:rPr lang="en-US" dirty="0" smtClean="0"/>
              <a:t>Keyboard Component Instantiation</a:t>
            </a:r>
          </a:p>
          <a:p>
            <a:pPr lvl="2"/>
            <a:r>
              <a:rPr lang="en-US" dirty="0" smtClean="0"/>
              <a:t>Core Implemented in design</a:t>
            </a:r>
          </a:p>
          <a:p>
            <a:pPr lvl="2"/>
            <a:r>
              <a:rPr lang="en-US" dirty="0" smtClean="0"/>
              <a:t>Mapped to frog direction</a:t>
            </a:r>
          </a:p>
          <a:p>
            <a:pPr lvl="3"/>
            <a:r>
              <a:rPr lang="en-US" dirty="0" smtClean="0"/>
              <a:t>Output clock to keyboard</a:t>
            </a:r>
          </a:p>
          <a:p>
            <a:pPr lvl="3"/>
            <a:r>
              <a:rPr lang="en-US" dirty="0" smtClean="0"/>
              <a:t>Input Key Press data from keyboard</a:t>
            </a:r>
          </a:p>
          <a:p>
            <a:pPr lvl="3"/>
            <a:r>
              <a:rPr lang="en-US" dirty="0" smtClean="0"/>
              <a:t>Map data to frog direction</a:t>
            </a:r>
          </a:p>
          <a:p>
            <a:pPr lvl="3"/>
            <a:endParaRPr lang="en-US" dirty="0" smtClean="0"/>
          </a:p>
          <a:p>
            <a:pPr lvl="1"/>
            <a:r>
              <a:rPr lang="en-US" dirty="0" smtClean="0"/>
              <a:t>De-bounce Circuit</a:t>
            </a:r>
          </a:p>
          <a:p>
            <a:pPr lvl="2"/>
            <a:r>
              <a:rPr lang="en-US" dirty="0" smtClean="0"/>
              <a:t>Mapped to buttons on FPGA </a:t>
            </a:r>
          </a:p>
          <a:p>
            <a:pPr lvl="2">
              <a:buNone/>
            </a:pPr>
            <a:r>
              <a:rPr lang="en-US" dirty="0" smtClean="0"/>
              <a:t>	for user input and switches for levels</a:t>
            </a:r>
            <a:endParaRPr lang="en-US" dirty="0"/>
          </a:p>
        </p:txBody>
      </p:sp>
      <p:graphicFrame>
        <p:nvGraphicFramePr>
          <p:cNvPr id="4" name="Content Placeholder 14"/>
          <p:cNvGraphicFramePr>
            <a:graphicFrameLocks/>
          </p:cNvGraphicFramePr>
          <p:nvPr/>
        </p:nvGraphicFramePr>
        <p:xfrm>
          <a:off x="6705600" y="5715000"/>
          <a:ext cx="2362200" cy="53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550"/>
                <a:gridCol w="590550"/>
                <a:gridCol w="590550"/>
                <a:gridCol w="590550"/>
              </a:tblGrid>
              <a:tr h="2667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Up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76775" marR="76775" marT="38388" marB="3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Down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76775" marR="76775" marT="38388" marB="3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Left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76775" marR="76775" marT="38388" marB="3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Right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76775" marR="76775" marT="38388" marB="38388">
                    <a:solidFill>
                      <a:srgbClr val="FFC000"/>
                    </a:solidFill>
                  </a:tcPr>
                </a:tc>
              </a:tr>
              <a:tr h="26670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Game Module</a:t>
                      </a:r>
                      <a:endParaRPr lang="en-US" sz="1100" dirty="0"/>
                    </a:p>
                  </a:txBody>
                  <a:tcPr marL="76775" marR="76775" marT="38388" marB="38388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5638800" y="4419600"/>
            <a:ext cx="3200400" cy="1295400"/>
            <a:chOff x="5010150" y="3733800"/>
            <a:chExt cx="3200400" cy="1295400"/>
          </a:xfrm>
        </p:grpSpPr>
        <p:grpSp>
          <p:nvGrpSpPr>
            <p:cNvPr id="6" name="Group 13"/>
            <p:cNvGrpSpPr/>
            <p:nvPr/>
          </p:nvGrpSpPr>
          <p:grpSpPr>
            <a:xfrm>
              <a:off x="5010150" y="3733800"/>
              <a:ext cx="2895600" cy="646331"/>
              <a:chOff x="5143500" y="3733800"/>
              <a:chExt cx="2895600" cy="646331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5143500" y="3733800"/>
                <a:ext cx="1181100" cy="646331"/>
              </a:xfrm>
              <a:prstGeom prst="rect">
                <a:avLst/>
              </a:prstGeom>
              <a:solidFill>
                <a:srgbClr val="66CCFF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Keyboard</a:t>
                </a:r>
              </a:p>
              <a:p>
                <a:pPr algn="r"/>
                <a:r>
                  <a:rPr lang="en-US" sz="1200" dirty="0" smtClean="0">
                    <a:solidFill>
                      <a:schemeClr val="bg1"/>
                    </a:solidFill>
                  </a:rPr>
                  <a:t>Data</a:t>
                </a:r>
              </a:p>
              <a:p>
                <a:pPr algn="r"/>
                <a:r>
                  <a:rPr lang="en-US" sz="1200" dirty="0" smtClean="0">
                    <a:solidFill>
                      <a:schemeClr val="bg1"/>
                    </a:solidFill>
                  </a:rPr>
                  <a:t>Clock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934200" y="3733800"/>
                <a:ext cx="1104900" cy="646331"/>
              </a:xfrm>
              <a:prstGeom prst="rect">
                <a:avLst/>
              </a:prstGeom>
              <a:solidFill>
                <a:srgbClr val="CC66FF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PS/2 Module</a:t>
                </a:r>
              </a:p>
              <a:p>
                <a:r>
                  <a:rPr lang="en-US" sz="1200" dirty="0" smtClean="0"/>
                  <a:t>Data</a:t>
                </a:r>
              </a:p>
              <a:p>
                <a:r>
                  <a:rPr lang="en-US" sz="1200" dirty="0" smtClean="0"/>
                  <a:t>Clock</a:t>
                </a:r>
                <a:endParaRPr lang="en-US" sz="1200" dirty="0"/>
              </a:p>
            </p:txBody>
          </p:sp>
          <p:cxnSp>
            <p:nvCxnSpPr>
              <p:cNvPr id="13" name="Straight Arrow Connector 12"/>
              <p:cNvCxnSpPr>
                <a:stCxn id="11" idx="3"/>
                <a:endCxn id="12" idx="1"/>
              </p:cNvCxnSpPr>
              <p:nvPr/>
            </p:nvCxnSpPr>
            <p:spPr>
              <a:xfrm>
                <a:off x="6324600" y="4056966"/>
                <a:ext cx="609600" cy="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>
                <a:off x="6324600" y="4221480"/>
                <a:ext cx="6096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Arrow Connector 6"/>
            <p:cNvCxnSpPr/>
            <p:nvPr/>
          </p:nvCxnSpPr>
          <p:spPr>
            <a:xfrm>
              <a:off x="7600950" y="4419600"/>
              <a:ext cx="0" cy="609600"/>
            </a:xfrm>
            <a:prstGeom prst="straightConnector1">
              <a:avLst/>
            </a:prstGeom>
            <a:ln w="38100">
              <a:solidFill>
                <a:srgbClr val="CC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7829550" y="4419600"/>
              <a:ext cx="381000" cy="609600"/>
            </a:xfrm>
            <a:prstGeom prst="straightConnector1">
              <a:avLst/>
            </a:prstGeom>
            <a:ln w="38100">
              <a:solidFill>
                <a:srgbClr val="CC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7067550" y="4419600"/>
              <a:ext cx="76200" cy="609600"/>
            </a:xfrm>
            <a:prstGeom prst="straightConnector1">
              <a:avLst/>
            </a:prstGeom>
            <a:ln w="38100">
              <a:solidFill>
                <a:srgbClr val="CC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>
              <a:off x="6457950" y="4419600"/>
              <a:ext cx="457200" cy="609600"/>
            </a:xfrm>
            <a:prstGeom prst="straightConnector1">
              <a:avLst/>
            </a:prstGeom>
            <a:ln w="38100">
              <a:solidFill>
                <a:srgbClr val="CC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7A88-1447-4525-9328-3CE91C5B8A89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r>
              <a:rPr lang="en-US" dirty="0" smtClean="0"/>
              <a:t>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input to game</a:t>
            </a:r>
          </a:p>
          <a:p>
            <a:pPr lvl="1"/>
            <a:r>
              <a:rPr lang="en-US" dirty="0" smtClean="0"/>
              <a:t>Choice of keyboard entry or development board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124200"/>
            <a:ext cx="41910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3124200"/>
            <a:ext cx="31242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7A88-1447-4525-9328-3CE91C5B8A89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&amp; Verification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Synthesized Top Module</a:t>
            </a:r>
          </a:p>
          <a:p>
            <a:pPr lvl="1"/>
            <a:r>
              <a:rPr lang="en-US" dirty="0" smtClean="0"/>
              <a:t>15 inputs, 21 outputs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Troubleshooting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 verification, death sequence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29400" y="4572000"/>
            <a:ext cx="223596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Elbow Connector 5"/>
          <p:cNvCxnSpPr>
            <a:endCxn id="4" idx="0"/>
          </p:cNvCxnSpPr>
          <p:nvPr/>
        </p:nvCxnSpPr>
        <p:spPr>
          <a:xfrm rot="16200000" flipH="1">
            <a:off x="5207192" y="2031808"/>
            <a:ext cx="2667000" cy="2413384"/>
          </a:xfrm>
          <a:prstGeom prst="bentConnector3">
            <a:avLst>
              <a:gd name="adj1" fmla="val 629"/>
            </a:avLst>
          </a:prstGeom>
          <a:ln w="76200">
            <a:solidFill>
              <a:srgbClr val="0AD80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724400"/>
            <a:ext cx="2926080" cy="1874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74720" y="4724400"/>
            <a:ext cx="2926080" cy="1905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Down Arrow 18"/>
          <p:cNvSpPr/>
          <p:nvPr/>
        </p:nvSpPr>
        <p:spPr>
          <a:xfrm>
            <a:off x="4800600" y="3733800"/>
            <a:ext cx="457200" cy="923026"/>
          </a:xfrm>
          <a:prstGeom prst="downArrow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>
            <a:off x="1752600" y="3733800"/>
            <a:ext cx="457200" cy="923026"/>
          </a:xfrm>
          <a:prstGeom prst="downArrow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7A88-1447-4525-9328-3CE91C5B8A89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Outline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Implementation/ Verification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Troubleshooting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 &amp; Analysis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 Outlook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0" y="1447800"/>
            <a:ext cx="32766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172200" y="609600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*Note: Not our version implemented in this project!</a:t>
            </a:r>
            <a:endParaRPr lang="en-US" sz="1400" i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7A88-1447-4525-9328-3CE91C5B8A89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 &amp; Analysis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25000" lnSpcReduction="20000"/>
          </a:bodyPr>
          <a:lstStyle/>
          <a:p>
            <a:pPr>
              <a:buNone/>
            </a:pPr>
            <a:endParaRPr lang="en-US" sz="4300" dirty="0" smtClean="0"/>
          </a:p>
          <a:p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VGA drivers</a:t>
            </a:r>
          </a:p>
          <a:p>
            <a:pPr lvl="2"/>
            <a:r>
              <a:rPr lang="en-US" sz="4800" dirty="0" smtClean="0"/>
              <a:t>2 Counters ( pixel count)</a:t>
            </a:r>
          </a:p>
          <a:p>
            <a:pPr lvl="2"/>
            <a:r>
              <a:rPr lang="en-US" sz="4800" dirty="0" smtClean="0"/>
              <a:t>35 DFFs</a:t>
            </a:r>
          </a:p>
          <a:p>
            <a:pPr lvl="2"/>
            <a:r>
              <a:rPr lang="en-US" sz="4800" dirty="0" smtClean="0"/>
              <a:t>2 Adders / Subtractors</a:t>
            </a:r>
          </a:p>
          <a:p>
            <a:pPr lvl="2"/>
            <a:r>
              <a:rPr lang="en-US" sz="4800" dirty="0" smtClean="0"/>
              <a:t>8 Comparators</a:t>
            </a:r>
          </a:p>
          <a:p>
            <a:endParaRPr lang="en-US" sz="4800" dirty="0" smtClean="0"/>
          </a:p>
          <a:p>
            <a:r>
              <a:rPr lang="en-US" sz="4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Frogger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Keyboard driver</a:t>
            </a:r>
          </a:p>
          <a:p>
            <a:pPr lvl="2"/>
            <a:r>
              <a:rPr lang="en-US" sz="4800" dirty="0" smtClean="0"/>
              <a:t>1 Counter</a:t>
            </a:r>
          </a:p>
          <a:p>
            <a:pPr lvl="2"/>
            <a:r>
              <a:rPr lang="en-US" sz="4800" dirty="0" smtClean="0"/>
              <a:t>20 DFFs</a:t>
            </a:r>
          </a:p>
          <a:p>
            <a:pPr lvl="2"/>
            <a:r>
              <a:rPr lang="en-US" sz="4800" dirty="0" smtClean="0"/>
              <a:t>1 XOR</a:t>
            </a:r>
          </a:p>
          <a:p>
            <a:endParaRPr lang="en-US" sz="4800" dirty="0" smtClean="0"/>
          </a:p>
          <a:p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 Generator</a:t>
            </a:r>
          </a:p>
          <a:p>
            <a:pPr lvl="2"/>
            <a:r>
              <a:rPr lang="en-US" sz="4800" dirty="0" smtClean="0"/>
              <a:t>8 DFFs</a:t>
            </a:r>
          </a:p>
          <a:p>
            <a:endParaRPr lang="en-US" sz="4800" dirty="0" smtClean="0"/>
          </a:p>
          <a:p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 Generator</a:t>
            </a:r>
          </a:p>
          <a:p>
            <a:pPr lvl="2"/>
            <a:r>
              <a:rPr lang="en-US" sz="4800" dirty="0" smtClean="0"/>
              <a:t>60 DFFs</a:t>
            </a:r>
          </a:p>
          <a:p>
            <a:pPr lvl="2"/>
            <a:r>
              <a:rPr lang="en-US" sz="4800" dirty="0" smtClean="0"/>
              <a:t>7 Adder / </a:t>
            </a:r>
            <a:r>
              <a:rPr lang="en-US" sz="4800" dirty="0" err="1" smtClean="0"/>
              <a:t>Subtractor</a:t>
            </a:r>
            <a:endParaRPr lang="en-US" sz="4800" dirty="0" smtClean="0"/>
          </a:p>
          <a:p>
            <a:pPr lvl="2"/>
            <a:r>
              <a:rPr lang="en-US" sz="4800" dirty="0" smtClean="0"/>
              <a:t>9 Comparators</a:t>
            </a:r>
          </a:p>
          <a:p>
            <a:pPr lvl="2"/>
            <a:endParaRPr lang="en-US" sz="4800" dirty="0" smtClean="0"/>
          </a:p>
          <a:p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 Generator</a:t>
            </a:r>
          </a:p>
          <a:p>
            <a:pPr lvl="2"/>
            <a:r>
              <a:rPr lang="en-US" sz="4800" dirty="0" smtClean="0"/>
              <a:t>1 Counter</a:t>
            </a:r>
          </a:p>
          <a:p>
            <a:pPr lvl="2"/>
            <a:r>
              <a:rPr lang="en-US" sz="4800" dirty="0" smtClean="0"/>
              <a:t>1 DFF</a:t>
            </a:r>
          </a:p>
          <a:p>
            <a:pPr lvl="2"/>
            <a:r>
              <a:rPr lang="en-US" sz="4800" dirty="0" smtClean="0"/>
              <a:t>1 Comparator</a:t>
            </a:r>
          </a:p>
          <a:p>
            <a:pPr lvl="2"/>
            <a:r>
              <a:rPr lang="en-US" sz="4800" dirty="0" smtClean="0"/>
              <a:t>1 </a:t>
            </a:r>
            <a:r>
              <a:rPr lang="en-US" sz="4800" dirty="0" err="1" smtClean="0"/>
              <a:t>Xor</a:t>
            </a:r>
            <a:endParaRPr lang="en-US" sz="48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267200" y="1609661"/>
            <a:ext cx="3657600" cy="4525963"/>
          </a:xfrm>
        </p:spPr>
        <p:txBody>
          <a:bodyPr>
            <a:normAutofit fontScale="25000" lnSpcReduction="20000"/>
          </a:bodyPr>
          <a:lstStyle/>
          <a:p>
            <a:pPr>
              <a:buNone/>
            </a:pPr>
            <a:endParaRPr lang="en-US" sz="4300" dirty="0" smtClean="0"/>
          </a:p>
          <a:p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Frog Generator</a:t>
            </a:r>
          </a:p>
          <a:p>
            <a:pPr lvl="2"/>
            <a:r>
              <a:rPr lang="en-US" sz="4800" dirty="0" smtClean="0"/>
              <a:t>1 Counter</a:t>
            </a:r>
          </a:p>
          <a:p>
            <a:pPr lvl="2"/>
            <a:r>
              <a:rPr lang="en-US" sz="4800" dirty="0" smtClean="0"/>
              <a:t>8 DFFs</a:t>
            </a:r>
          </a:p>
          <a:p>
            <a:pPr lvl="2"/>
            <a:r>
              <a:rPr lang="en-US" sz="4800" dirty="0" smtClean="0"/>
              <a:t>5 Comparators</a:t>
            </a:r>
          </a:p>
          <a:p>
            <a:pPr>
              <a:buNone/>
            </a:pPr>
            <a:endParaRPr lang="en-US" sz="4800" dirty="0" smtClean="0"/>
          </a:p>
          <a:p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Frog Location</a:t>
            </a:r>
          </a:p>
          <a:p>
            <a:pPr lvl="2"/>
            <a:r>
              <a:rPr lang="en-US" sz="4800" dirty="0" smtClean="0"/>
              <a:t>1 ROM (frog Row location)</a:t>
            </a:r>
          </a:p>
          <a:p>
            <a:pPr lvl="2"/>
            <a:r>
              <a:rPr lang="en-US" sz="4800" dirty="0" smtClean="0"/>
              <a:t>42 DFFs</a:t>
            </a:r>
          </a:p>
          <a:p>
            <a:pPr lvl="2"/>
            <a:r>
              <a:rPr lang="en-US" sz="4800" dirty="0" smtClean="0"/>
              <a:t>3 Adders / Subtractors</a:t>
            </a:r>
          </a:p>
          <a:p>
            <a:pPr lvl="2"/>
            <a:r>
              <a:rPr lang="en-US" sz="4800" dirty="0" smtClean="0"/>
              <a:t>3 Comparators</a:t>
            </a:r>
          </a:p>
          <a:p>
            <a:pPr>
              <a:buNone/>
            </a:pPr>
            <a:endParaRPr lang="en-US" sz="4800" dirty="0" smtClean="0"/>
          </a:p>
          <a:p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Finite State Machine</a:t>
            </a:r>
          </a:p>
          <a:p>
            <a:pPr lvl="2"/>
            <a:r>
              <a:rPr lang="en-US" sz="4800" dirty="0" smtClean="0"/>
              <a:t>5 states, 61 transitions, 22 inputs, 3 outputs</a:t>
            </a:r>
          </a:p>
          <a:p>
            <a:pPr lvl="2"/>
            <a:r>
              <a:rPr lang="en-US" sz="4800" dirty="0" smtClean="0"/>
              <a:t>1 Counter</a:t>
            </a:r>
          </a:p>
          <a:p>
            <a:pPr lvl="2"/>
            <a:r>
              <a:rPr lang="en-US" sz="4800" dirty="0" smtClean="0"/>
              <a:t>64 DFFs</a:t>
            </a:r>
          </a:p>
          <a:p>
            <a:pPr lvl="2"/>
            <a:r>
              <a:rPr lang="en-US" sz="4800" dirty="0" smtClean="0"/>
              <a:t>8 Comparators</a:t>
            </a:r>
          </a:p>
          <a:p>
            <a:pPr lvl="2"/>
            <a:endParaRPr lang="en-US" sz="4800" dirty="0" smtClean="0"/>
          </a:p>
          <a:p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Score Keeper</a:t>
            </a:r>
          </a:p>
          <a:p>
            <a:pPr lvl="2"/>
            <a:r>
              <a:rPr lang="en-US" sz="4800" dirty="0" smtClean="0"/>
              <a:t>1 ROM</a:t>
            </a:r>
          </a:p>
          <a:p>
            <a:pPr lvl="2"/>
            <a:r>
              <a:rPr lang="en-US" sz="4800" dirty="0" smtClean="0"/>
              <a:t>38 DFFs</a:t>
            </a:r>
          </a:p>
          <a:p>
            <a:pPr lvl="2"/>
            <a:r>
              <a:rPr lang="en-US" sz="4800" dirty="0" smtClean="0"/>
              <a:t>1 Adder/</a:t>
            </a:r>
            <a:r>
              <a:rPr lang="en-US" sz="4800" dirty="0" err="1" smtClean="0"/>
              <a:t>Subtractor</a:t>
            </a:r>
            <a:endParaRPr lang="en-US" sz="4800" dirty="0" smtClean="0"/>
          </a:p>
          <a:p>
            <a:pPr lvl="2"/>
            <a:r>
              <a:rPr lang="en-US" sz="4800" dirty="0" smtClean="0"/>
              <a:t>1 Comparator</a:t>
            </a:r>
          </a:p>
          <a:p>
            <a:pPr>
              <a:buNone/>
            </a:pPr>
            <a:endParaRPr lang="en-US" sz="4300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810000" y="1524000"/>
            <a:ext cx="228600" cy="472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848600" y="1524000"/>
            <a:ext cx="228600" cy="472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7A88-1447-4525-9328-3CE91C5B8A89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 &amp; Analysis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sz="1200" dirty="0" smtClean="0"/>
          </a:p>
          <a:p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 Segment Driver</a:t>
            </a:r>
          </a:p>
          <a:p>
            <a:pPr lvl="2"/>
            <a:r>
              <a:rPr lang="en-US" sz="1400" dirty="0" smtClean="0"/>
              <a:t>1 ROM</a:t>
            </a:r>
          </a:p>
          <a:p>
            <a:pPr lvl="2"/>
            <a:r>
              <a:rPr lang="en-US" sz="1400" dirty="0" smtClean="0"/>
              <a:t>1 Counter</a:t>
            </a:r>
          </a:p>
          <a:p>
            <a:pPr lvl="2"/>
            <a:r>
              <a:rPr lang="en-US" sz="1400" dirty="0" smtClean="0"/>
              <a:t>34 Adders / Subtractors</a:t>
            </a:r>
          </a:p>
          <a:p>
            <a:pPr lvl="2"/>
            <a:r>
              <a:rPr lang="en-US" sz="1400" dirty="0" smtClean="0"/>
              <a:t>34 Comparators</a:t>
            </a:r>
          </a:p>
          <a:p>
            <a:pPr lvl="2"/>
            <a:r>
              <a:rPr lang="en-US" sz="1400" dirty="0" smtClean="0"/>
              <a:t>4 Multiplexers</a:t>
            </a:r>
          </a:p>
          <a:p>
            <a:pPr lvl="2">
              <a:buNone/>
            </a:pPr>
            <a:endParaRPr lang="en-US" sz="1400" dirty="0" smtClean="0"/>
          </a:p>
          <a:p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LED Decoder</a:t>
            </a:r>
          </a:p>
          <a:p>
            <a:pPr lvl="2"/>
            <a:r>
              <a:rPr lang="en-US" sz="1400" dirty="0" smtClean="0"/>
              <a:t>1 ROM</a:t>
            </a:r>
          </a:p>
          <a:p>
            <a:pPr lvl="2">
              <a:buNone/>
            </a:pPr>
            <a:endParaRPr lang="en-US" sz="1400" dirty="0" smtClean="0"/>
          </a:p>
          <a:p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 Level </a:t>
            </a:r>
            <a:r>
              <a:rPr lang="en-US" sz="1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Frogger</a:t>
            </a:r>
            <a:endParaRPr lang="en-US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/>
            <a:r>
              <a:rPr lang="en-US" sz="1400" dirty="0" smtClean="0"/>
              <a:t>1 Counter</a:t>
            </a:r>
          </a:p>
          <a:p>
            <a:pPr lvl="2"/>
            <a:r>
              <a:rPr lang="en-US" sz="1400" dirty="0" smtClean="0"/>
              <a:t>9 DFFs</a:t>
            </a:r>
          </a:p>
          <a:p>
            <a:pPr lvl="2"/>
            <a:r>
              <a:rPr lang="en-US" sz="1400" dirty="0" smtClean="0"/>
              <a:t>1 Comparator</a:t>
            </a:r>
          </a:p>
          <a:p>
            <a:pPr lvl="2"/>
            <a:endParaRPr lang="en-US" sz="4300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267200" y="1609661"/>
            <a:ext cx="3657600" cy="4525963"/>
          </a:xfrm>
        </p:spPr>
        <p:txBody>
          <a:bodyPr>
            <a:normAutofit/>
          </a:bodyPr>
          <a:lstStyle/>
          <a:p>
            <a:pPr>
              <a:buNone/>
            </a:pPr>
            <a:endParaRPr lang="en-US" sz="4300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7A88-1447-4525-9328-3CE91C5B8A89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 &amp; Analysis cont’d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FPGA Resource Utilization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895600" y="2590800"/>
          <a:ext cx="3530600" cy="3177543"/>
        </p:xfrm>
        <a:graphic>
          <a:graphicData uri="http://schemas.openxmlformats.org/drawingml/2006/table">
            <a:tbl>
              <a:tblPr/>
              <a:tblGrid>
                <a:gridCol w="2759410"/>
                <a:gridCol w="771190"/>
              </a:tblGrid>
              <a:tr h="264795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              HDL Resource Synthesis Report</a:t>
                      </a:r>
                    </a:p>
                  </a:txBody>
                  <a:tcPr marL="12036" marR="12036" marT="12036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7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275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ROMs</a:t>
                      </a:r>
                    </a:p>
                  </a:txBody>
                  <a:tcPr marL="12036" marR="12036" marT="12036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12036" marR="12036" marT="12036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072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Adders/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Subtractors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036" marR="12036" marT="12036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124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036" marR="12036" marT="12036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072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Counters</a:t>
                      </a:r>
                    </a:p>
                  </a:txBody>
                  <a:tcPr marL="12036" marR="12036" marT="12036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036" marR="12036" marT="12036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072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Accumulators</a:t>
                      </a:r>
                    </a:p>
                  </a:txBody>
                  <a:tcPr marL="12036" marR="12036" marT="12036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48</a:t>
                      </a:r>
                    </a:p>
                  </a:txBody>
                  <a:tcPr marL="12036" marR="12036" marT="12036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072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Registers</a:t>
                      </a:r>
                    </a:p>
                  </a:txBody>
                  <a:tcPr marL="12036" marR="12036" marT="12036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533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036" marR="12036" marT="12036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072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Comparators</a:t>
                      </a:r>
                    </a:p>
                  </a:txBody>
                  <a:tcPr marL="12036" marR="12036" marT="12036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178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036" marR="12036" marT="12036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072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Multiplexors</a:t>
                      </a:r>
                    </a:p>
                  </a:txBody>
                  <a:tcPr marL="12036" marR="12036" marT="12036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12036" marR="12036" marT="12036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072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FSMs</a:t>
                      </a:r>
                    </a:p>
                  </a:txBody>
                  <a:tcPr marL="12036" marR="12036" marT="12036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12036" marR="12036" marT="12036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072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XORs</a:t>
                      </a:r>
                    </a:p>
                  </a:txBody>
                  <a:tcPr marL="12036" marR="12036" marT="12036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57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036" marR="12036" marT="12036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072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Flip Flops</a:t>
                      </a:r>
                    </a:p>
                  </a:txBody>
                  <a:tcPr marL="12036" marR="12036" marT="12036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1163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036" marR="12036" marT="12036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072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Inputs</a:t>
                      </a:r>
                    </a:p>
                  </a:txBody>
                  <a:tcPr marL="12036" marR="12036" marT="12036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</a:p>
                  </a:txBody>
                  <a:tcPr marL="12036" marR="12036" marT="12036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275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Outputs</a:t>
                      </a:r>
                    </a:p>
                  </a:txBody>
                  <a:tcPr marL="12036" marR="12036" marT="12036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</a:t>
                      </a:r>
                    </a:p>
                  </a:txBody>
                  <a:tcPr marL="12036" marR="12036" marT="12036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7A88-1447-4525-9328-3CE91C5B8A89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 &amp; Analysis cont’d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FPGA Device Utilization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46667" t="10667" r="1667" b="52889"/>
          <a:stretch>
            <a:fillRect/>
          </a:stretch>
        </p:blipFill>
        <p:spPr bwMode="auto">
          <a:xfrm>
            <a:off x="510169" y="2362200"/>
            <a:ext cx="8123663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7A88-1447-4525-9328-3CE91C5B8A89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Frogger game provided in-depth experience into all phases of design and development using Xilinx FPGA tools:</a:t>
            </a:r>
          </a:p>
          <a:p>
            <a:pPr lvl="2"/>
            <a:r>
              <a:rPr lang="en-US" dirty="0" smtClean="0"/>
              <a:t>Multiple Component Instantiation</a:t>
            </a:r>
          </a:p>
          <a:p>
            <a:pPr lvl="2"/>
            <a:r>
              <a:rPr lang="en-US" dirty="0" smtClean="0"/>
              <a:t>Multi-file Design Integration</a:t>
            </a:r>
          </a:p>
          <a:p>
            <a:pPr lvl="2"/>
            <a:r>
              <a:rPr lang="en-US" dirty="0" smtClean="0"/>
              <a:t>I/O Port configuration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Spartan 3E development board package provides robust environment for video game creation:</a:t>
            </a:r>
          </a:p>
          <a:p>
            <a:pPr lvl="2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 drawing and level selection</a:t>
            </a:r>
          </a:p>
          <a:p>
            <a:pPr lvl="2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Character direction and event driven outcomes</a:t>
            </a:r>
          </a:p>
          <a:p>
            <a:pPr lvl="2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Score computation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7A88-1447-4525-9328-3CE91C5B8A89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 cont’d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 Outlook / Development</a:t>
            </a:r>
          </a:p>
          <a:p>
            <a:pPr lvl="1"/>
            <a:r>
              <a:rPr lang="en-US" dirty="0" smtClean="0"/>
              <a:t>Development of frog and background objects using image files pre-loaded into SRAM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Reduction of device utilization</a:t>
            </a:r>
          </a:p>
          <a:p>
            <a:pPr lvl="2"/>
            <a:r>
              <a:rPr lang="en-US" dirty="0" smtClean="0"/>
              <a:t>Use block or distributed RAM</a:t>
            </a:r>
          </a:p>
          <a:p>
            <a:pPr lvl="2"/>
            <a:r>
              <a:rPr lang="en-US" dirty="0" smtClean="0"/>
              <a:t>Reduce number of </a:t>
            </a:r>
            <a:r>
              <a:rPr lang="en-US" dirty="0" smtClean="0"/>
              <a:t>DFFs</a:t>
            </a:r>
          </a:p>
          <a:p>
            <a:pPr lvl="2"/>
            <a:r>
              <a:rPr lang="en-US" dirty="0" smtClean="0"/>
              <a:t>Use an embedded processor to reduce the duplicated logic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Add levels of complexity</a:t>
            </a:r>
          </a:p>
          <a:p>
            <a:pPr lvl="2"/>
            <a:r>
              <a:rPr lang="en-US" dirty="0" smtClean="0"/>
              <a:t>Additional frog lives</a:t>
            </a:r>
          </a:p>
          <a:p>
            <a:pPr lvl="2"/>
            <a:r>
              <a:rPr lang="en-US" dirty="0" smtClean="0"/>
              <a:t>“Win” screen</a:t>
            </a:r>
          </a:p>
          <a:p>
            <a:pPr lvl="2"/>
            <a:r>
              <a:rPr lang="en-US" dirty="0" smtClean="0"/>
              <a:t>Sound effects</a:t>
            </a:r>
          </a:p>
          <a:p>
            <a:pPr lvl="1"/>
            <a:endParaRPr lang="en-US" dirty="0" smtClean="0"/>
          </a:p>
          <a:p>
            <a:pPr lvl="1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7A88-1447-4525-9328-3CE91C5B8A89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Times New Roman" pitchFamily="18" charset="0"/>
              </a:rPr>
              <a:t>NEXYS2 Reference Manual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FPGA Resource Guide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hlinkClick r:id="rId2"/>
              </a:rPr>
              <a:t>http://www.digilentinc.com/showcase/contests/designcontest.cfm?contestid=8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Times New Roman" pitchFamily="18" charset="0"/>
            </a:endParaRPr>
          </a:p>
          <a:p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Times New Roman" pitchFamily="18" charset="0"/>
              </a:rPr>
              <a:t>Keyboard Implementation &amp; Application </a:t>
            </a:r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Times New Roman" pitchFamily="18" charset="0"/>
                <a:hlinkClick r:id="rId3"/>
              </a:rPr>
              <a:t>http://www.pyroelectro.com/tutorials/ps2_keyboard_interface/theory_ps2.html</a:t>
            </a:r>
            <a:endParaRPr lang="en-US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cs typeface="Times New Roman" pitchFamily="18" charset="0"/>
            </a:endParaRPr>
          </a:p>
          <a:p>
            <a:endParaRPr lang="en-US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7A88-1447-4525-9328-3CE91C5B8A89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410200" cy="4572000"/>
          </a:xfrm>
        </p:spPr>
        <p:txBody>
          <a:bodyPr>
            <a:normAutofit fontScale="77500" lnSpcReduction="20000"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Low-cost / scalable design influence increases with advances in modern technology</a:t>
            </a:r>
          </a:p>
          <a:p>
            <a:endParaRPr 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reusability becoming more prominent in marketplace</a:t>
            </a:r>
          </a:p>
          <a:p>
            <a:endParaRPr 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Design w/FPGAs begins to grow</a:t>
            </a:r>
          </a:p>
          <a:p>
            <a:pPr lvl="1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Core IP VHDL files easily adaptable and reusable with existing FPGAs</a:t>
            </a:r>
          </a:p>
          <a:p>
            <a:pPr lvl="1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 VHDL core instantiations leads to improved design flow</a:t>
            </a:r>
          </a:p>
          <a:p>
            <a:pPr lvl="1"/>
            <a:endParaRPr lang="en-US" sz="2400" dirty="0" smtClean="0"/>
          </a:p>
          <a:p>
            <a:endParaRPr lang="en-US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4724400"/>
            <a:ext cx="3006342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1524000"/>
            <a:ext cx="3124200" cy="2535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7A88-1447-4525-9328-3CE91C5B8A89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cont’d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Video game development becomes easier!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Functionality of video games application is moved from circuit board ICs to FPGA </a:t>
            </a:r>
          </a:p>
          <a:p>
            <a:pPr lvl="2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Alleviates some design challenges, leaving designers to create the implementation</a:t>
            </a:r>
          </a:p>
          <a:p>
            <a:pPr lvl="3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Keyboard use</a:t>
            </a:r>
          </a:p>
          <a:p>
            <a:pPr lvl="3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Port Control</a:t>
            </a:r>
          </a:p>
          <a:p>
            <a:pPr lvl="3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Display output</a:t>
            </a:r>
          </a:p>
          <a:p>
            <a:pPr lvl="3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FPGA selection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105400" y="5334000"/>
            <a:ext cx="1524000" cy="13906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http://www.dhwelectronics.com/lg_images/Microsoft_Basic_Internet_Keyboard_PS2_.jpg"/>
          <p:cNvPicPr>
            <a:picLocks noChangeAspect="1" noChangeArrowheads="1"/>
          </p:cNvPicPr>
          <p:nvPr/>
        </p:nvPicPr>
        <p:blipFill>
          <a:blip r:embed="rId3" cstate="print"/>
          <a:srcRect t="32000" b="20000"/>
          <a:stretch>
            <a:fillRect/>
          </a:stretch>
        </p:blipFill>
        <p:spPr bwMode="auto">
          <a:xfrm>
            <a:off x="5105400" y="4419600"/>
            <a:ext cx="1524000" cy="748145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6" descr="http://blog.ub.ac.id/faris/files/2010/10/hPS2KeyboardPlug.jpe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0" y="4419600"/>
            <a:ext cx="1063256" cy="76200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/>
          <a:srcRect l="6896" t="18065"/>
          <a:stretch>
            <a:fillRect/>
          </a:stretch>
        </p:blipFill>
        <p:spPr bwMode="auto">
          <a:xfrm>
            <a:off x="6858000" y="5333999"/>
            <a:ext cx="1066800" cy="1386841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39000" y="228600"/>
            <a:ext cx="1628913" cy="1440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7A88-1447-4525-9328-3CE91C5B8A89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Flow of game design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76400" y="2743200"/>
            <a:ext cx="1219200" cy="92333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Initialize VGA Controller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29000" y="2743200"/>
            <a:ext cx="1676400" cy="92333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Create initial Background  Display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38800" y="2743200"/>
            <a:ext cx="1219200" cy="92333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Generate Moving Objects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52600" y="5105400"/>
            <a:ext cx="1295400" cy="120032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Create Frog at Reset Position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429000" y="5240975"/>
            <a:ext cx="1219200" cy="92333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Detect Frog Motion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29200" y="5105400"/>
            <a:ext cx="1447800" cy="120032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Frog position against  objects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81800" y="5381500"/>
            <a:ext cx="1219200" cy="64633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Output Score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47800" y="2209800"/>
            <a:ext cx="2209800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Start-Up Sequence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47800" y="4495800"/>
            <a:ext cx="21336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Game Sequence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19200" y="2590800"/>
            <a:ext cx="5943600" cy="129540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19200" y="4876800"/>
            <a:ext cx="7086600" cy="1828800"/>
          </a:xfrm>
          <a:prstGeom prst="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stCxn id="4" idx="3"/>
            <a:endCxn id="5" idx="1"/>
          </p:cNvCxnSpPr>
          <p:nvPr/>
        </p:nvCxnSpPr>
        <p:spPr>
          <a:xfrm>
            <a:off x="2895600" y="3204865"/>
            <a:ext cx="533400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5" idx="3"/>
            <a:endCxn id="6" idx="1"/>
          </p:cNvCxnSpPr>
          <p:nvPr/>
        </p:nvCxnSpPr>
        <p:spPr>
          <a:xfrm>
            <a:off x="5105400" y="3204865"/>
            <a:ext cx="533400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hape 24"/>
          <p:cNvCxnSpPr>
            <a:stCxn id="6" idx="3"/>
            <a:endCxn id="39" idx="3"/>
          </p:cNvCxnSpPr>
          <p:nvPr/>
        </p:nvCxnSpPr>
        <p:spPr>
          <a:xfrm>
            <a:off x="6858000" y="3204865"/>
            <a:ext cx="838200" cy="1024235"/>
          </a:xfrm>
          <a:prstGeom prst="bentConnector3">
            <a:avLst>
              <a:gd name="adj1" fmla="val 127273"/>
            </a:avLst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hape 28"/>
          <p:cNvCxnSpPr>
            <a:stCxn id="39" idx="1"/>
            <a:endCxn id="7" idx="1"/>
          </p:cNvCxnSpPr>
          <p:nvPr/>
        </p:nvCxnSpPr>
        <p:spPr>
          <a:xfrm rot="10800000" flipH="1" flipV="1">
            <a:off x="838200" y="4229099"/>
            <a:ext cx="914400" cy="1476465"/>
          </a:xfrm>
          <a:prstGeom prst="bentConnector3">
            <a:avLst>
              <a:gd name="adj1" fmla="val -25000"/>
            </a:avLst>
          </a:prstGeom>
          <a:ln w="762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7" idx="3"/>
            <a:endCxn id="8" idx="1"/>
          </p:cNvCxnSpPr>
          <p:nvPr/>
        </p:nvCxnSpPr>
        <p:spPr>
          <a:xfrm flipV="1">
            <a:off x="3048000" y="5702640"/>
            <a:ext cx="381000" cy="2925"/>
          </a:xfrm>
          <a:prstGeom prst="straightConnector1">
            <a:avLst/>
          </a:prstGeom>
          <a:ln w="571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8" idx="3"/>
            <a:endCxn id="9" idx="1"/>
          </p:cNvCxnSpPr>
          <p:nvPr/>
        </p:nvCxnSpPr>
        <p:spPr>
          <a:xfrm>
            <a:off x="4648200" y="5702640"/>
            <a:ext cx="381000" cy="2925"/>
          </a:xfrm>
          <a:prstGeom prst="straightConnector1">
            <a:avLst/>
          </a:prstGeom>
          <a:ln w="571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9" idx="3"/>
            <a:endCxn id="10" idx="1"/>
          </p:cNvCxnSpPr>
          <p:nvPr/>
        </p:nvCxnSpPr>
        <p:spPr>
          <a:xfrm flipV="1">
            <a:off x="6477000" y="5704666"/>
            <a:ext cx="304800" cy="899"/>
          </a:xfrm>
          <a:prstGeom prst="straightConnector1">
            <a:avLst/>
          </a:prstGeom>
          <a:ln w="571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838200" y="4191000"/>
            <a:ext cx="6858000" cy="76200"/>
          </a:xfrm>
          <a:prstGeom prst="rect">
            <a:avLst/>
          </a:prstGeom>
          <a:gradFill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C00000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Elbow Connector 42"/>
          <p:cNvCxnSpPr>
            <a:stCxn id="10" idx="2"/>
            <a:endCxn id="7" idx="2"/>
          </p:cNvCxnSpPr>
          <p:nvPr/>
        </p:nvCxnSpPr>
        <p:spPr>
          <a:xfrm rot="5400000">
            <a:off x="4756901" y="3671230"/>
            <a:ext cx="277898" cy="4991100"/>
          </a:xfrm>
          <a:prstGeom prst="bentConnector3">
            <a:avLst>
              <a:gd name="adj1" fmla="val 182260"/>
            </a:avLst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7A88-1447-4525-9328-3CE91C5B8A89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Four</a:t>
            </a:r>
            <a:r>
              <a:rPr lang="en-US" dirty="0" smtClean="0"/>
              <a:t> </a:t>
            </a:r>
            <a:r>
              <a:rPr lang="en-US" dirty="0" smtClean="0"/>
              <a:t>files for initial Start-Up Sequence</a:t>
            </a:r>
          </a:p>
          <a:p>
            <a:pPr lvl="1"/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(1) vgaSyncGenerator.vhd</a:t>
            </a:r>
          </a:p>
          <a:p>
            <a:pPr lvl="1"/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(2) backGroundGenerator.vhd</a:t>
            </a:r>
          </a:p>
          <a:p>
            <a:pPr lvl="1"/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(3) </a:t>
            </a:r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Objects.vhd</a:t>
            </a:r>
          </a:p>
          <a:p>
            <a:pPr lvl="1"/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(4) randomGenerator.vhd</a:t>
            </a:r>
            <a:endPara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4191000"/>
            <a:ext cx="2590800" cy="1850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0" y="4343400"/>
            <a:ext cx="2743200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9800" y="4114800"/>
            <a:ext cx="3124200" cy="1983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743200" y="6096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Entity definitions for VHDL files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7A88-1447-4525-9328-3CE91C5B8A8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" name="Picture 2" descr="C:\Xilinx\Projects\frogger\Source\Documentation\randomGenerator_Interfac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91200" y="2819400"/>
            <a:ext cx="3124200" cy="1143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cont’d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vgaSyncGenerator.vhd</a:t>
            </a:r>
          </a:p>
          <a:p>
            <a:pPr lvl="1"/>
            <a:r>
              <a:rPr lang="en-US" dirty="0" smtClean="0"/>
              <a:t>Creates Horizontal &amp; Vertical display using pixel counters: </a:t>
            </a:r>
            <a:r>
              <a:rPr lang="en-US" dirty="0" err="1" smtClean="0"/>
              <a:t>Hsync</a:t>
            </a:r>
            <a:r>
              <a:rPr lang="en-US" dirty="0" smtClean="0"/>
              <a:t> / </a:t>
            </a:r>
            <a:r>
              <a:rPr lang="en-US" dirty="0" err="1" smtClean="0"/>
              <a:t>Vsync</a:t>
            </a:r>
            <a:r>
              <a:rPr lang="en-US" dirty="0" smtClean="0"/>
              <a:t> driven by a 25 MHz clock generated from FPGA</a:t>
            </a:r>
          </a:p>
          <a:p>
            <a:pPr lvl="1"/>
            <a:r>
              <a:rPr lang="en-US" dirty="0" smtClean="0"/>
              <a:t>Color output created by 8-bit colors generated on VGA port</a:t>
            </a:r>
          </a:p>
          <a:p>
            <a:pPr lvl="1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68440" y="40005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640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4566166" y="5301734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480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7315200" y="4114800"/>
            <a:ext cx="1371600" cy="152400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0800000">
            <a:off x="5181600" y="4114800"/>
            <a:ext cx="1371600" cy="152400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5400000">
            <a:off x="4610100" y="6134100"/>
            <a:ext cx="685800" cy="152400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16200000">
            <a:off x="4610100" y="4686300"/>
            <a:ext cx="685800" cy="152400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apezoid 24"/>
          <p:cNvSpPr/>
          <p:nvPr/>
        </p:nvSpPr>
        <p:spPr>
          <a:xfrm rot="5400000">
            <a:off x="3086100" y="5448300"/>
            <a:ext cx="1676400" cy="685800"/>
          </a:xfrm>
          <a:prstGeom prst="trapezoi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838200" y="4648200"/>
            <a:ext cx="1828800" cy="369332"/>
          </a:xfrm>
          <a:prstGeom prst="rect">
            <a:avLst/>
          </a:prstGeom>
          <a:solidFill>
            <a:srgbClr val="C00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Control Module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38200" y="5029200"/>
            <a:ext cx="1828800" cy="1477328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H-sync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V-sync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Red (3-bit)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Green (3-bit)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Blue (2-bit)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00400" y="45720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VGA Port</a:t>
            </a:r>
            <a:endParaRPr lang="en-US" dirty="0"/>
          </a:p>
        </p:txBody>
      </p:sp>
      <p:sp>
        <p:nvSpPr>
          <p:cNvPr id="29" name="Right Arrow 28"/>
          <p:cNvSpPr/>
          <p:nvPr/>
        </p:nvSpPr>
        <p:spPr>
          <a:xfrm>
            <a:off x="2743200" y="5181600"/>
            <a:ext cx="762000" cy="152400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2743200" y="5410200"/>
            <a:ext cx="762000" cy="152400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2743200" y="5715000"/>
            <a:ext cx="762000" cy="152400"/>
          </a:xfrm>
          <a:prstGeom prst="rightArrow">
            <a:avLst/>
          </a:prstGeom>
          <a:solidFill>
            <a:srgbClr val="FF0000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2743200" y="5943600"/>
            <a:ext cx="762000" cy="152400"/>
          </a:xfrm>
          <a:prstGeom prst="rightArrow">
            <a:avLst/>
          </a:prstGeom>
          <a:solidFill>
            <a:srgbClr val="00B050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>
            <a:off x="2743200" y="6248400"/>
            <a:ext cx="762000" cy="152400"/>
          </a:xfrm>
          <a:prstGeom prst="rightArrow">
            <a:avLst/>
          </a:prstGeom>
          <a:solidFill>
            <a:srgbClr val="0070C0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733800" y="52578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733800" y="54864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733800" y="5715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733800" y="5943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733800" y="61722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886200" y="54102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3886200" y="56388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886200" y="58674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3886200" y="6096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3886200" y="6324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4038600" y="52578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038600" y="54864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038600" y="5715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4038600" y="5943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038600" y="61722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257800" y="4419600"/>
            <a:ext cx="3352800" cy="213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6172200" y="51054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Output Resolution</a:t>
            </a:r>
            <a:endParaRPr lang="en-US" dirty="0"/>
          </a:p>
        </p:txBody>
      </p:sp>
      <p:sp>
        <p:nvSpPr>
          <p:cNvPr id="39" name="Slide Number Placeholder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7A88-1447-4525-9328-3CE91C5B8A89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cont’d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backGroundGenerator.vhd</a:t>
            </a:r>
          </a:p>
          <a:p>
            <a:pPr lvl="1"/>
            <a:r>
              <a:rPr lang="en-US" dirty="0" smtClean="0"/>
              <a:t>Creates the initial background image as a “map” for the game</a:t>
            </a:r>
          </a:p>
          <a:p>
            <a:pPr lvl="1"/>
            <a:r>
              <a:rPr lang="en-US" dirty="0" smtClean="0"/>
              <a:t>Colors created from horizontal and vertical counting vector position from VGA driver signals</a:t>
            </a:r>
          </a:p>
        </p:txBody>
      </p:sp>
      <p:pic>
        <p:nvPicPr>
          <p:cNvPr id="4" name="Picture 3" descr="DSCN578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71800" y="4343400"/>
            <a:ext cx="3505200" cy="224894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990600" y="4343400"/>
            <a:ext cx="1447800" cy="1200329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Upper Half depicts “water” zone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010400" y="5334000"/>
            <a:ext cx="1447800" cy="1200329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Lower Half depicts “street” zone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2438400" y="4660900"/>
            <a:ext cx="533400" cy="228600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0800000">
            <a:off x="6477000" y="5943600"/>
            <a:ext cx="533400" cy="22860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14400" y="5715001"/>
            <a:ext cx="1524000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Grass area always “safe”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2438400" y="6324600"/>
            <a:ext cx="533400" cy="2286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7A88-1447-4525-9328-3CE91C5B8A89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cont’d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backGroundGenerator.vhd</a:t>
            </a:r>
          </a:p>
          <a:p>
            <a:pPr lvl="1"/>
            <a:r>
              <a:rPr lang="en-US" dirty="0" smtClean="0"/>
              <a:t>Creates the initial background image as a “map” for the game</a:t>
            </a:r>
          </a:p>
          <a:p>
            <a:pPr lvl="1"/>
            <a:r>
              <a:rPr lang="en-US" dirty="0" smtClean="0"/>
              <a:t>Colors created from horizontal and vertical counting vector position from VGA driver signals</a:t>
            </a:r>
          </a:p>
        </p:txBody>
      </p:sp>
      <p:pic>
        <p:nvPicPr>
          <p:cNvPr id="4" name="Picture 3" descr="DSCN578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71800" y="4343400"/>
            <a:ext cx="3505200" cy="224894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990600" y="4343400"/>
            <a:ext cx="1447800" cy="1200329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Upper Half depicts “water” zone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010400" y="5334000"/>
            <a:ext cx="1447800" cy="1200329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Lower Half depicts “street” zone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2438400" y="4660900"/>
            <a:ext cx="533400" cy="228600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0800000">
            <a:off x="6477000" y="5943600"/>
            <a:ext cx="533400" cy="22860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14400" y="5715001"/>
            <a:ext cx="1524000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Grass area always “safe”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2438400" y="6324600"/>
            <a:ext cx="533400" cy="2286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7A88-1447-4525-9328-3CE91C5B8A89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1871</TotalTime>
  <Words>1125</Words>
  <Application>Microsoft Office PowerPoint</Application>
  <PresentationFormat>On-screen Show (4:3)</PresentationFormat>
  <Paragraphs>338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Technic</vt:lpstr>
      <vt:lpstr>FROGGER! (on Spartan 3-E Dev. Board)</vt:lpstr>
      <vt:lpstr>Outline</vt:lpstr>
      <vt:lpstr>Introduction</vt:lpstr>
      <vt:lpstr>Introduction cont’d</vt:lpstr>
      <vt:lpstr>Background</vt:lpstr>
      <vt:lpstr>Design</vt:lpstr>
      <vt:lpstr>Design cont’d</vt:lpstr>
      <vt:lpstr>Design cont’d</vt:lpstr>
      <vt:lpstr>Design cont’d</vt:lpstr>
      <vt:lpstr>Design cont’d</vt:lpstr>
      <vt:lpstr>Design cont’d</vt:lpstr>
      <vt:lpstr>Design cont’d</vt:lpstr>
      <vt:lpstr>Design cont’d</vt:lpstr>
      <vt:lpstr>Design cont’d</vt:lpstr>
      <vt:lpstr>Design cont’d </vt:lpstr>
      <vt:lpstr>Design cont’d</vt:lpstr>
      <vt:lpstr>Design cont’d</vt:lpstr>
      <vt:lpstr>Design cont’d</vt:lpstr>
      <vt:lpstr>Implementation &amp; Verification</vt:lpstr>
      <vt:lpstr>Results &amp; Analysis</vt:lpstr>
      <vt:lpstr>Results &amp; Analysis</vt:lpstr>
      <vt:lpstr>Results &amp; Analysis cont’d</vt:lpstr>
      <vt:lpstr>Results &amp; Analysis cont’d</vt:lpstr>
      <vt:lpstr>Conclusion</vt:lpstr>
      <vt:lpstr>Conclusion cont’d</vt:lpstr>
      <vt:lpstr>References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Frogger (for the Spartan 3E-500 development board) </dc:title>
  <dc:creator>Emily</dc:creator>
  <cp:lastModifiedBy>Wade</cp:lastModifiedBy>
  <cp:revision>211</cp:revision>
  <dcterms:created xsi:type="dcterms:W3CDTF">2012-08-05T04:00:53Z</dcterms:created>
  <dcterms:modified xsi:type="dcterms:W3CDTF">2012-08-14T20:41:39Z</dcterms:modified>
</cp:coreProperties>
</file>